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445" autoAdjust="0"/>
    <p:restoredTop sz="94660"/>
  </p:normalViewPr>
  <p:slideViewPr>
    <p:cSldViewPr snapToGrid="0">
      <p:cViewPr>
        <p:scale>
          <a:sx n="66" d="100"/>
          <a:sy n="66" d="100"/>
        </p:scale>
        <p:origin x="498" y="10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1-4 класс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Понедельник</c:v>
                </c:pt>
                <c:pt idx="1">
                  <c:v>Среда</c:v>
                </c:pt>
                <c:pt idx="2">
                  <c:v>Пятница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AD-45AF-8621-67C28DA9405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5-9 класс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Понедельник</c:v>
                </c:pt>
                <c:pt idx="1">
                  <c:v>Среда</c:v>
                </c:pt>
                <c:pt idx="2">
                  <c:v>Пятница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AD-45AF-8621-67C28DA9405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10-11 класс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Понедельник</c:v>
                </c:pt>
                <c:pt idx="1">
                  <c:v>Среда</c:v>
                </c:pt>
                <c:pt idx="2">
                  <c:v>Пятница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AD-45AF-8621-67C28DA9405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16911248"/>
        <c:axId val="416911904"/>
      </c:barChart>
      <c:catAx>
        <c:axId val="4169112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dirty="0"/>
                  <a:t>Учебные</a:t>
                </a:r>
                <a:r>
                  <a:rPr lang="ru-RU" baseline="0" dirty="0"/>
                  <a:t> дни</a:t>
                </a:r>
                <a:endParaRPr lang="ru-RU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6911904"/>
        <c:crosses val="autoZero"/>
        <c:auto val="1"/>
        <c:lblAlgn val="ctr"/>
        <c:lblOffset val="100"/>
        <c:noMultiLvlLbl val="0"/>
      </c:catAx>
      <c:valAx>
        <c:axId val="416911904"/>
        <c:scaling>
          <c:orientation val="minMax"/>
          <c:max val="5.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dirty="0"/>
                  <a:t>Количество</a:t>
                </a:r>
                <a:r>
                  <a:rPr lang="ru-RU" baseline="0" dirty="0"/>
                  <a:t> баллов</a:t>
                </a:r>
                <a:endParaRPr lang="ru-RU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691124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74DD21-7ACA-42EE-990C-DDD0EC16A6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3C2848-2BE6-4D10-81E9-71B2B31514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8FA62F-A2C7-4F7D-B36E-9EF6012ED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A7BE-09A9-4626-A41F-EFCA8077D3D1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50BA79-364E-494E-9E8D-8EE7088AB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C8B906-7A52-4941-90D7-D4701A847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566F-6785-4A19-9AA5-CDDC22713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23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7D912F-1172-46DD-874E-39CEB98E1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8C9FC45-B893-48B0-81C3-9BCDCF00B2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312AB1-BE21-4FCE-909E-650CEE9A2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A7BE-09A9-4626-A41F-EFCA8077D3D1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5DAC29-866F-4AC2-B2CC-CD88FA2FC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699AED-9E55-40ED-A3D6-9F30A5D5A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566F-6785-4A19-9AA5-CDDC22713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04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7C4A347-CC06-440C-9440-3E517CB338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DFB5187-7108-41DB-B5D9-20C72191A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A8F375-C47E-4300-B44E-5627D6363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A7BE-09A9-4626-A41F-EFCA8077D3D1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6F31F9-F87A-4650-833B-CD1859821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4AF5BE-ECEB-4AA6-AFA1-15049C5D4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566F-6785-4A19-9AA5-CDDC22713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323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5683E4-C757-460E-8B0D-15768DB13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1C2D34-9990-44C5-B7F1-A140DF685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B99626-FD3D-4712-8B36-55C3518C6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A7BE-09A9-4626-A41F-EFCA8077D3D1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7EA198-5C00-4900-BE31-04368DAAA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BF3B51-5ED8-4567-903B-258E7F276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566F-6785-4A19-9AA5-CDDC22713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210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783ED8-39B8-469D-9C02-72B9ACFCA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C2EDC90-2F01-459D-A560-BE8FC41CD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82F58A-79AE-42EC-A546-2814F449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A7BE-09A9-4626-A41F-EFCA8077D3D1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2B1C30-C391-4195-A280-C561DC568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4D8397-8846-4F60-B0C1-37103B94D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566F-6785-4A19-9AA5-CDDC22713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507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4DE49B-0347-49C1-A2E9-D5F158E00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680D17-21EC-40E8-BD20-FB9E13B8EB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EFFC08E-2975-4D62-B639-462E317A1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EB0FCC-23FF-404C-9151-860FE37C7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A7BE-09A9-4626-A41F-EFCA8077D3D1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8504186-2920-44AB-BB84-3C4F07D68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6CFA3C5-A492-4369-B24E-9588F2C4A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566F-6785-4A19-9AA5-CDDC22713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00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DB74BD-54D0-449A-9D47-5AE717BFC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4FB12B-C3D5-4BE7-98C6-D85122421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D715802-1036-46A2-90EB-4A03B63E49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D955217-2235-454D-8B30-13EAA8FD39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A7ED227-61E7-4DFD-B52A-7C137F3F99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E4DAE89-20E2-4855-B6D8-E270E6503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A7BE-09A9-4626-A41F-EFCA8077D3D1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331D637-80D5-4131-8FF4-4E0FDC405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76C6182-F1AC-4D7E-AD85-08B08499A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566F-6785-4A19-9AA5-CDDC22713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740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7F2235-279F-4577-86F2-43CC03166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9478001-FA20-41AF-B92D-C7E9B927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A7BE-09A9-4626-A41F-EFCA8077D3D1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B137AF1-927A-4B2C-B035-FB1BA766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D5E4636-05CB-4D24-8933-46B12E8D3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566F-6785-4A19-9AA5-CDDC22713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261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0862A49-6EC3-452F-9A98-A2612B992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A7BE-09A9-4626-A41F-EFCA8077D3D1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15F2F6D-810D-4B95-87A4-467891147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A810F3C-3D94-4C75-ACCF-73CB9D25F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566F-6785-4A19-9AA5-CDDC22713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916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B66017-BD38-4E61-87F6-D9468FFE6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F5ABDF-7117-42E6-895B-95DC62854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E33C562-A81E-454F-923F-BB06F1274D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05D5F86-AF4A-4728-8C1D-550FEC919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A7BE-09A9-4626-A41F-EFCA8077D3D1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BCC8313-BBFD-43AF-9F36-648422517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D53A9C7-67BD-4433-8EA7-334C5EA05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566F-6785-4A19-9AA5-CDDC22713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010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53D212-91A6-4A83-894C-665173894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1649594-EFC9-4045-B8E9-DFEC245715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C523DD0-9AA0-4471-B8FE-079238C824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6CD5EF-2221-456B-8146-70E474CD6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A7BE-09A9-4626-A41F-EFCA8077D3D1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723F7EE-CF8D-4D97-876B-5C2A7A281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94EFF6-DD67-4715-8389-1732AC5E5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566F-6785-4A19-9AA5-CDDC22713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12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117971-9DBF-49C8-8AFE-2C8B275E9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A382D8F-1131-40E6-9579-A24E7B14C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701C33-0A36-4570-9DA0-86BBA19335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9A7BE-09A9-4626-A41F-EFCA8077D3D1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BC81D8-509C-4237-9BA5-7B60F1AFB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E15E73-268B-4455-8E7D-9A5D77F6A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C566F-6785-4A19-9AA5-CDDC22713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939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Заголовок 151">
            <a:extLst>
              <a:ext uri="{FF2B5EF4-FFF2-40B4-BE49-F238E27FC236}">
                <a16:creationId xmlns:a16="http://schemas.microsoft.com/office/drawing/2014/main" id="{FCC9CD87-37C1-47B4-B395-494BEE7666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61029"/>
            <a:ext cx="9144000" cy="1448934"/>
          </a:xfrm>
        </p:spPr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Наименование доклада</a:t>
            </a:r>
          </a:p>
        </p:txBody>
      </p:sp>
      <p:sp>
        <p:nvSpPr>
          <p:cNvPr id="153" name="Подзаголовок 152">
            <a:extLst>
              <a:ext uri="{FF2B5EF4-FFF2-40B4-BE49-F238E27FC236}">
                <a16:creationId xmlns:a16="http://schemas.microsoft.com/office/drawing/2014/main" id="{E948F8A5-221F-41ED-9FAA-033848325B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Фамилия Имя Отчество</a:t>
            </a:r>
          </a:p>
          <a:p>
            <a:pPr algn="r"/>
            <a:r>
              <a:rPr lang="ru-RU" dirty="0">
                <a:solidFill>
                  <a:schemeClr val="bg1"/>
                </a:solidFill>
              </a:rPr>
              <a:t>Должность, организация</a:t>
            </a:r>
          </a:p>
          <a:p>
            <a:pPr algn="r"/>
            <a:r>
              <a:rPr lang="ru-RU" dirty="0">
                <a:solidFill>
                  <a:schemeClr val="bg1"/>
                </a:solidFill>
              </a:rPr>
              <a:t>(</a:t>
            </a:r>
            <a:r>
              <a:rPr lang="ru-RU" dirty="0" err="1">
                <a:solidFill>
                  <a:schemeClr val="bg1"/>
                </a:solidFill>
              </a:rPr>
              <a:t>Соавт</a:t>
            </a:r>
            <a:r>
              <a:rPr lang="ru-RU" dirty="0">
                <a:solidFill>
                  <a:schemeClr val="bg1"/>
                </a:solidFill>
              </a:rPr>
              <a:t>. ФИО)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9D89F57-B192-493D-A936-7548E3659C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441950"/>
            <a:ext cx="125730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238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>
            <a:extLst>
              <a:ext uri="{FF2B5EF4-FFF2-40B4-BE49-F238E27FC236}">
                <a16:creationId xmlns:a16="http://schemas.microsoft.com/office/drawing/2014/main" id="{3C017129-9605-4C93-A898-7C3751A84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Актуальность исследования</a:t>
            </a: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A5840D26-4195-45DB-91BA-C6B999CC28B3}"/>
              </a:ext>
            </a:extLst>
          </p:cNvPr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65125" algn="just"/>
            <a:r>
              <a:rPr lang="ru-RU" sz="24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После представления темы доклада, коротко обоснуйте актуальность изучения выбранной тематики, обозначьте основные проблемы или вопросы, которые стоят перед специалистами в этой области, можно опираться на мнение авторитетных коллег, которые также говорят о необходимости исследований в этой области. </a:t>
            </a:r>
            <a:r>
              <a:rPr lang="ru-RU" sz="2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То есть Вам необходимо аргументировать, обосновать выбор темы, подтвердить, что она действительно нуждается в изучении.</a:t>
            </a:r>
          </a:p>
          <a:p>
            <a:pPr marL="0" indent="365125" algn="just">
              <a:buNone/>
            </a:pPr>
            <a:r>
              <a:rPr lang="ru-RU" sz="24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Возможно это будет недостаточная изученность данного направления, какой то опущенный пробельный аспект, возможно данное направление имеет острую социальную значимость и необходимость изучения  или необходимость обоснования, разработки или нормирования чего то нового, чего ранее не встречалось и т.д. Возможно это просто краткий обзор изучаемого направления.</a:t>
            </a:r>
          </a:p>
          <a:p>
            <a:pPr marL="0" indent="365125" algn="just">
              <a:buNone/>
            </a:pPr>
            <a:r>
              <a:rPr lang="ru-RU" sz="24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Если это доклад о собственных результатах оригинального исследования - более подробно отразите, что уже изучено до Вас учеными - отразите основные результаты проведённого информационного поиска по научной литературе, которые подчеркнут актуальность работы по данному направлению. </a:t>
            </a:r>
          </a:p>
        </p:txBody>
      </p:sp>
    </p:spTree>
    <p:extLst>
      <p:ext uri="{BB962C8B-B14F-4D97-AF65-F5344CB8AC3E}">
        <p14:creationId xmlns:p14="http://schemas.microsoft.com/office/powerpoint/2010/main" val="937859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>
            <a:extLst>
              <a:ext uri="{FF2B5EF4-FFF2-40B4-BE49-F238E27FC236}">
                <a16:creationId xmlns:a16="http://schemas.microsoft.com/office/drawing/2014/main" id="{3C017129-9605-4C93-A898-7C3751A84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 и задачи исследования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5840D26-4195-45DB-91BA-C6B999CC2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65125" algn="just"/>
            <a:r>
              <a:rPr lang="ru-RU" sz="24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После представления темы доклада, коротко обоснуйте актуальность изучения выбранной тематики, обозначьте основные проблемы или вопросы, которые стоят перед специалистами в этой области, можно опираться на мнение авторитетных коллег, которые также говорят о необходимости исследований в этой области. </a:t>
            </a:r>
            <a:r>
              <a:rPr lang="ru-RU" sz="2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То есть Вам необходимо аргументировать, обосновать выбор темы, подтвердить, что она действительно нуждается в изучении.</a:t>
            </a:r>
          </a:p>
          <a:p>
            <a:pPr marL="0" indent="365125" algn="just">
              <a:buNone/>
            </a:pPr>
            <a:r>
              <a:rPr lang="ru-RU" sz="24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Возможно это будет недостаточная изученность данного направления, какой то опущенный пробельный аспект, возможно данное направление имеет острую социальную значимость и необходимость изучения  или необходимость обоснования, разработки или нормирования чего то нового, чего ранее не встречалось и т.д. Возможно это просто краткий обзор изучаемого направления.</a:t>
            </a:r>
          </a:p>
          <a:p>
            <a:pPr marL="0" indent="365125" algn="just">
              <a:buNone/>
            </a:pPr>
            <a:r>
              <a:rPr lang="ru-RU" sz="24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Если это доклад о собственных результатах оригинального исследования - более подробно отразите, что уже изучено до Вас учеными - отразите основные результаты проведённого информационного поиска по научной литературе, которые подчеркнут актуальность работы по данному направлению. </a:t>
            </a:r>
          </a:p>
        </p:txBody>
      </p:sp>
    </p:spTree>
    <p:extLst>
      <p:ext uri="{BB962C8B-B14F-4D97-AF65-F5344CB8AC3E}">
        <p14:creationId xmlns:p14="http://schemas.microsoft.com/office/powerpoint/2010/main" val="1908582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>
            <a:extLst>
              <a:ext uri="{FF2B5EF4-FFF2-40B4-BE49-F238E27FC236}">
                <a16:creationId xmlns:a16="http://schemas.microsoft.com/office/drawing/2014/main" id="{3C017129-9605-4C93-A898-7C3751A84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Материалы и методы</a:t>
            </a:r>
          </a:p>
        </p:txBody>
      </p:sp>
      <p:sp>
        <p:nvSpPr>
          <p:cNvPr id="14" name="Объект 13">
            <a:extLst>
              <a:ext uri="{FF2B5EF4-FFF2-40B4-BE49-F238E27FC236}">
                <a16:creationId xmlns:a16="http://schemas.microsoft.com/office/drawing/2014/main" id="{A8930E92-342B-4A75-B65E-1A814CA33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458"/>
            <a:ext cx="10515600" cy="5138056"/>
          </a:xfrm>
        </p:spPr>
        <p:txBody>
          <a:bodyPr>
            <a:normAutofit fontScale="62500" lnSpcReduction="20000"/>
          </a:bodyPr>
          <a:lstStyle/>
          <a:p>
            <a:pPr marL="0" indent="365125" algn="just"/>
            <a:r>
              <a:rPr lang="ru-RU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Для </a:t>
            </a:r>
            <a:r>
              <a:rPr lang="ru-RU" sz="2800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оригинального исследования </a:t>
            </a:r>
            <a:r>
              <a:rPr lang="ru-RU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коротко указываете использованные Вами методики и материалы. Если этого готовые статистические базы и формы - прописываем их название, говоря коротко о их содержании. Если это полноценный экспериментальный выход – указываем период, место, объект и предмет исследования, указываем какие методы использовались для оценки того или иного показателя и сбора данных с их количеством. Если есть какие то критерии отбора или разделения на группы – указать их, возможно использование схем. Если для оценки использовалась нормативная документация – указываем название, возможно пункты, если речь идет о сравнительной оценки в соответствии. с СанПиН. Для ясности, если процедура сбора и обработки сложна для понимания, можно коротко проговорить алгоритм и детали. </a:t>
            </a:r>
            <a:r>
              <a:rPr lang="ru-RU" sz="2800" i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ГЛАВНОЕ, чтобы любой слушатель имел понимание, что Вами сделано и с какой целью, а так же было понимание, как можно провести подобное исследование. </a:t>
            </a:r>
            <a:r>
              <a:rPr lang="ru-RU" sz="28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В конце также можно указать инструменты, с помощью которых был проведен аналитический блок работ – например, </a:t>
            </a:r>
            <a:r>
              <a:rPr lang="en-US" sz="28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Excel, </a:t>
            </a:r>
            <a:r>
              <a:rPr lang="en-US" sz="2800" dirty="0" err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Statistica</a:t>
            </a:r>
            <a:r>
              <a:rPr lang="ru-RU" sz="28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.</a:t>
            </a:r>
          </a:p>
          <a:p>
            <a:pPr marL="0" indent="365125" algn="just"/>
            <a:r>
              <a:rPr lang="ru-RU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Если это </a:t>
            </a:r>
            <a:r>
              <a:rPr lang="ru-RU" sz="2800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обзорный доклад </a:t>
            </a:r>
            <a:r>
              <a:rPr lang="ru-RU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– укажите количество рассмотренных работ, количество отечественных и зарубежных статей, какими электронными базами при поиске пользовались, обязательно укажите период публикации. По возможности используйте источники литературы не старше 3-х,- максимум 5 лет с момента публикации. Если это не исторические или не архивные данные, а текущие исследования. </a:t>
            </a:r>
          </a:p>
          <a:p>
            <a:pPr marL="0" indent="365125" algn="just"/>
            <a:r>
              <a:rPr lang="ru-RU" sz="2800" i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НАПРИМЕР: </a:t>
            </a:r>
            <a:r>
              <a:rPr lang="ru-RU" sz="2800" i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Поиск научных публикаций, посвященных проблемам …., осуществляли с использованием ресурсов различных электронных поисковых платформ (электронных библиотек Е-</a:t>
            </a:r>
            <a:r>
              <a:rPr lang="ru-RU" sz="2800" i="1" dirty="0" err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library</a:t>
            </a:r>
            <a:r>
              <a:rPr lang="ru-RU" sz="2800" i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PubMed</a:t>
            </a:r>
            <a:r>
              <a:rPr lang="ru-RU" sz="2800" i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Сyberleninka</a:t>
            </a:r>
            <a:r>
              <a:rPr lang="ru-RU" sz="2800" i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). Проанализированы более 100 работ зарубежных и отечественных авторов, в основном опубликованные с 2004 по 2023 г., и нормативные материалы. </a:t>
            </a:r>
            <a:r>
              <a:rPr lang="ru-RU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5405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EF2E8C-9CFD-4959-B817-95A43D734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и обсуждение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CB1299-94EB-4A95-B8D7-A6593B8FC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365125" algn="just"/>
            <a:r>
              <a:rPr lang="ru-RU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Этой части уделите больше внимания, так как она подразумевает описание результатов вашей теоретической и практической работы. </a:t>
            </a:r>
          </a:p>
          <a:p>
            <a:pPr marL="0" indent="365125" algn="just"/>
            <a:r>
              <a:rPr lang="ru-RU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Опишите основные теоретические положения, а также ваши собственные достижения (что проанализировали, что выявили, что разработали и т.д.).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 </a:t>
            </a:r>
          </a:p>
          <a:p>
            <a:pPr marL="0" indent="365125" algn="just"/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Каждый изученный блок сопровождаться отдельным заголовком!</a:t>
            </a:r>
            <a:endParaRPr lang="ru-RU" sz="2800" dirty="0"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0" indent="365125" algn="just"/>
            <a:r>
              <a:rPr lang="ru-RU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ДЛЯ </a:t>
            </a:r>
            <a:r>
              <a:rPr lang="ru-RU" sz="2800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ОБЗОРНОГО ДОКЛАДА </a:t>
            </a:r>
            <a:r>
              <a:rPr lang="ru-RU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– если делаете какие то выводы на основании работ других авторов ОБЯЗАТЕЛЬНО указывайте ссылки внизу слайда. 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0" indent="365125" algn="just"/>
            <a:r>
              <a:rPr lang="ru-RU" sz="2800" i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Например, </a:t>
            </a:r>
            <a:r>
              <a:rPr lang="ru-RU" sz="24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… при изучении опыта разработки стандартов лагерей и критериев эффективности их работы (</a:t>
            </a:r>
            <a:r>
              <a:rPr lang="ru-RU" sz="2400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Youth</a:t>
            </a:r>
            <a:r>
              <a:rPr lang="ru-RU" sz="24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Outcomes</a:t>
            </a:r>
            <a:r>
              <a:rPr lang="ru-RU" sz="24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Battery</a:t>
            </a:r>
            <a:r>
              <a:rPr lang="ru-RU" sz="24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) Американской ассоциацией лагерей, основным акцентом  являются цели и задачи современных лагерей, предпочтения потребителей сферы детского отдыха, международный опыт </a:t>
            </a:r>
            <a:r>
              <a:rPr 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[</a:t>
            </a:r>
            <a:r>
              <a:rPr lang="ru-RU" sz="24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]</a:t>
            </a:r>
            <a:r>
              <a:rPr lang="ru-RU" sz="24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400" dirty="0"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algn="just"/>
            <a:r>
              <a:rPr lang="en-US" sz="2400" b="1" i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[</a:t>
            </a:r>
            <a:r>
              <a:rPr lang="ru-RU" sz="2400" b="1" i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en-US" sz="2400" b="1" i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]</a:t>
            </a:r>
            <a:r>
              <a:rPr lang="ru-RU" sz="2400" b="1" i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. </a:t>
            </a:r>
            <a:r>
              <a:rPr lang="en-US" sz="2400" i="1" dirty="0" err="1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Sibthorp</a:t>
            </a:r>
            <a:r>
              <a:rPr lang="en-US" sz="2400" i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 J. et al. Validating, norming, and utility of a youth outcomes battery for recreation programs and camps //Journal of Leisure Research. – 2013. – Т. 45. – №. 4. – С. 514-536</a:t>
            </a:r>
            <a:r>
              <a:rPr lang="ru-RU" sz="2400" i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.</a:t>
            </a:r>
            <a:endParaRPr lang="ru-RU" sz="2400" dirty="0"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3305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73DA2F-A73A-4AE6-A86F-4DFF022D7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ПРИМЕР: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Сравнительная оценка динамики умственного утомления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237459-8888-4812-9AFC-E55A832E9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3">
            <a:extLst>
              <a:ext uri="{FF2B5EF4-FFF2-40B4-BE49-F238E27FC236}">
                <a16:creationId xmlns:a16="http://schemas.microsoft.com/office/drawing/2014/main" id="{DED5A268-4A6A-4205-AE5B-D4312B900A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8719711"/>
              </p:ext>
            </p:extLst>
          </p:nvPr>
        </p:nvGraphicFramePr>
        <p:xfrm>
          <a:off x="385763" y="1921194"/>
          <a:ext cx="5542597" cy="3071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Объект 2">
            <a:extLst>
              <a:ext uri="{FF2B5EF4-FFF2-40B4-BE49-F238E27FC236}">
                <a16:creationId xmlns:a16="http://schemas.microsoft.com/office/drawing/2014/main" id="{454C319F-9DFE-4ED2-94B3-1B3C01AB5215}"/>
              </a:ext>
            </a:extLst>
          </p:cNvPr>
          <p:cNvSpPr txBox="1">
            <a:spLocks/>
          </p:cNvSpPr>
          <p:nvPr/>
        </p:nvSpPr>
        <p:spPr>
          <a:xfrm>
            <a:off x="6263642" y="1684326"/>
            <a:ext cx="5409635" cy="228631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На слайде коротко отражаем основные изученные аспекты в данном блоке, отражаем важную информацию, полученную в ходе анализа, делаем основные выжимки того, о чем рассказываем.</a:t>
            </a:r>
          </a:p>
          <a:p>
            <a:pPr algn="just"/>
            <a:endParaRPr lang="ru-RU" sz="24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algn="just"/>
            <a:endParaRPr lang="ru-RU" sz="2400" i="1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F8009A0-2B70-4912-86A9-5736E9801108}"/>
              </a:ext>
            </a:extLst>
          </p:cNvPr>
          <p:cNvSpPr/>
          <p:nvPr/>
        </p:nvSpPr>
        <p:spPr>
          <a:xfrm>
            <a:off x="172970" y="4992371"/>
            <a:ext cx="5923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Рисунок 1 – Сравнительный анализ динамики утомления </a:t>
            </a:r>
            <a:endParaRPr lang="ru-RU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1632B79-741F-42BA-AF73-75BC5D316EB9}"/>
              </a:ext>
            </a:extLst>
          </p:cNvPr>
          <p:cNvSpPr/>
          <p:nvPr/>
        </p:nvSpPr>
        <p:spPr>
          <a:xfrm>
            <a:off x="279366" y="5431873"/>
            <a:ext cx="11633267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Под всеми графическими рисунками подписываем название.</a:t>
            </a:r>
          </a:p>
          <a:p>
            <a:pPr algn="just"/>
            <a:r>
              <a:rPr lang="ru-RU" sz="20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Подписываем названия осей,  указываем единицы измерения. Делаем масштаб значений, который легко читается и просматривается. Графики должны быть информативными.</a:t>
            </a:r>
            <a:endParaRPr lang="ru-RU" sz="2400" dirty="0"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896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5AABF8-648D-4CFC-942A-8380AA7F0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153A02-0F7A-4C69-B540-903CA7550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Сформулируйте, к каким выводам вы пришли в результате своей научной работы. Выводы возможно представить разбив их на пункты для удобства и ясности для слушателя.</a:t>
            </a:r>
          </a:p>
          <a:p>
            <a:pPr algn="just"/>
            <a:r>
              <a:rPr lang="ru-RU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1)</a:t>
            </a:r>
          </a:p>
          <a:p>
            <a:pPr algn="just"/>
            <a:r>
              <a:rPr lang="ru-RU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2)</a:t>
            </a:r>
          </a:p>
          <a:p>
            <a:pPr algn="just"/>
            <a:r>
              <a:rPr lang="ru-RU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3)</a:t>
            </a:r>
          </a:p>
          <a:p>
            <a:pPr algn="just"/>
            <a:r>
              <a:rPr lang="ru-RU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Не нужно делать очень много выводов. </a:t>
            </a:r>
          </a:p>
          <a:p>
            <a:pPr algn="just"/>
            <a:r>
              <a:rPr lang="ru-RU" sz="28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Главный вывод = цели=тема доклада.</a:t>
            </a:r>
            <a:r>
              <a:rPr lang="ru-RU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 То есть главный результат.</a:t>
            </a:r>
          </a:p>
          <a:p>
            <a:pPr algn="just"/>
            <a:r>
              <a:rPr lang="ru-RU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Укажите, на какой стадии находится ваша работа, и как в дальнейшем можно использовать ее результаты, какие ваши дальнейшие шаги.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5308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F65E1C-AFE0-436D-885E-78ABA5180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рекомендации и предложения (слайд не для использования в презентации)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AAEBD7-B279-4193-8B38-7E80FA811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Не перегружайте слайд текстом. Выносите все важные моменты тезисно, структурировано., чтобы Вам удобно было руководствоваться при докладе.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По возможности выражайте результаты графическим способом.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Старайтесь лаконично, структурно изложить проделанную работу и просмотренную вами информацию в соответствии с поставленными задачами.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По оформлению – используйте светлый фон, крупный читаемый текст, контрастные, но не яркие или пестрые цвета. Допускается использование уместных </a:t>
            </a:r>
            <a:r>
              <a:rPr lang="ru-RU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тематичных</a:t>
            </a:r>
            <a:r>
              <a:rPr lang="ru-RU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 иллюстраций, схем, картинок, скриншотов, фотографий.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Регламент доклада не более 8 минут, 2 минуты отводятся на вопросы и обсуждение работы.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Последним слайдом поблагодарите слушателей за уделенное Вам внимание и интерес. Можете поделиться контактной информацией (почта, сайт, телефон).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0677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F209C9A-3BAA-497F-9794-34D0FCA3E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dirty="0">
                <a:solidFill>
                  <a:schemeClr val="bg1"/>
                </a:solidFill>
              </a:rPr>
              <a:t>Благодарю за внимание!</a:t>
            </a:r>
            <a:br>
              <a:rPr lang="ru-RU" sz="66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ФИО докладчика </a:t>
            </a:r>
          </a:p>
          <a:p>
            <a:pPr marL="0" indent="0" algn="r">
              <a:buNone/>
            </a:pPr>
            <a:r>
              <a:rPr lang="ru-RU" sz="2000" dirty="0">
                <a:solidFill>
                  <a:schemeClr val="bg1"/>
                </a:solidFill>
              </a:rPr>
              <a:t>Должность, организация</a:t>
            </a:r>
          </a:p>
          <a:p>
            <a:pPr marL="0" indent="0" algn="r">
              <a:buNone/>
            </a:pPr>
            <a:r>
              <a:rPr lang="ru-RU" sz="2000" dirty="0">
                <a:solidFill>
                  <a:schemeClr val="bg1"/>
                </a:solidFill>
              </a:rPr>
              <a:t>(</a:t>
            </a:r>
            <a:r>
              <a:rPr lang="ru-RU" sz="2000" dirty="0" err="1">
                <a:solidFill>
                  <a:schemeClr val="bg1"/>
                </a:solidFill>
              </a:rPr>
              <a:t>Соавт</a:t>
            </a:r>
            <a:r>
              <a:rPr lang="ru-RU" sz="2000" dirty="0">
                <a:solidFill>
                  <a:schemeClr val="bg1"/>
                </a:solidFill>
              </a:rPr>
              <a:t>. ФИО)</a:t>
            </a:r>
          </a:p>
          <a:p>
            <a:pPr marL="0" indent="0" algn="r">
              <a:buNone/>
            </a:pPr>
            <a:r>
              <a:rPr lang="ru-RU" sz="2000" dirty="0">
                <a:solidFill>
                  <a:schemeClr val="bg1"/>
                </a:solidFill>
              </a:rPr>
              <a:t>При необходимости или желании </a:t>
            </a:r>
          </a:p>
          <a:p>
            <a:pPr marL="0" indent="0" algn="r">
              <a:buNone/>
            </a:pPr>
            <a:r>
              <a:rPr lang="ru-RU" sz="2000" dirty="0">
                <a:solidFill>
                  <a:schemeClr val="bg1"/>
                </a:solidFill>
              </a:rPr>
              <a:t>можно оставить контакты для связи</a:t>
            </a:r>
          </a:p>
          <a:p>
            <a:pPr marL="0" indent="0" algn="r">
              <a:buNone/>
            </a:pPr>
            <a:r>
              <a:rPr lang="ru-RU" sz="2000" dirty="0">
                <a:solidFill>
                  <a:schemeClr val="bg1"/>
                </a:solidFill>
              </a:rPr>
              <a:t> (например, почта или телефон)</a:t>
            </a:r>
          </a:p>
          <a:p>
            <a:pPr marL="0" indent="0" algn="ctr">
              <a:buNone/>
            </a:pPr>
            <a:endParaRPr lang="ru-RU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830895"/>
      </p:ext>
    </p:extLst>
  </p:cSld>
  <p:clrMapOvr>
    <a:masterClrMapping/>
  </p:clrMapOvr>
</p:sld>
</file>

<file path=ppt/theme/theme1.xml><?xml version="1.0" encoding="utf-8"?>
<a:theme xmlns:a="http://schemas.openxmlformats.org/drawingml/2006/main" name="Презентация к конференции молодых ученых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 к конференции молодых ученых.pptx" id="{608F4E04-E139-42D1-9AD2-759192FB8DA9}" vid="{A9425679-41F6-4B17-B495-DA946AF8064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к конференции молодых ученых</Template>
  <TotalTime>5952</TotalTime>
  <Words>1086</Words>
  <Application>Microsoft Office PowerPoint</Application>
  <PresentationFormat>Широкоэкранный</PresentationFormat>
  <Paragraphs>53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Microsoft JhengHei</vt:lpstr>
      <vt:lpstr>Arial</vt:lpstr>
      <vt:lpstr>Calibri</vt:lpstr>
      <vt:lpstr>Calibri Light</vt:lpstr>
      <vt:lpstr>Wingdings</vt:lpstr>
      <vt:lpstr>Wingdings 3</vt:lpstr>
      <vt:lpstr>Презентация к конференции молодых ученых</vt:lpstr>
      <vt:lpstr>Наименование доклада</vt:lpstr>
      <vt:lpstr>Актуальность исследования</vt:lpstr>
      <vt:lpstr>Цель и задачи исследования</vt:lpstr>
      <vt:lpstr>Материалы и методы</vt:lpstr>
      <vt:lpstr>Результаты и обсуждение</vt:lpstr>
      <vt:lpstr>ПРИМЕР: Сравнительная оценка динамики умственного утомления</vt:lpstr>
      <vt:lpstr>Выводы</vt:lpstr>
      <vt:lpstr>Основные рекомендации и предложения (слайд не для использования в презентации)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</dc:title>
  <dc:creator>Станислав Давыдов</dc:creator>
  <cp:lastModifiedBy>Станислав Давыдов</cp:lastModifiedBy>
  <cp:revision>10</cp:revision>
  <dcterms:created xsi:type="dcterms:W3CDTF">2024-11-14T02:41:32Z</dcterms:created>
  <dcterms:modified xsi:type="dcterms:W3CDTF">2024-11-18T05:54:05Z</dcterms:modified>
</cp:coreProperties>
</file>